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280" r:id="rId5"/>
    <p:sldId id="281" r:id="rId6"/>
    <p:sldId id="282" r:id="rId7"/>
    <p:sldId id="283" r:id="rId8"/>
    <p:sldId id="284" r:id="rId9"/>
    <p:sldId id="285" r:id="rId10"/>
    <p:sldId id="286" r:id="rId11"/>
    <p:sldId id="287" r:id="rId12"/>
    <p:sldId id="288" r:id="rId13"/>
    <p:sldId id="289" r:id="rId14"/>
    <p:sldId id="290" r:id="rId15"/>
    <p:sldId id="29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30-Jun-20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30-Jun-20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30-Jun-20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30-Jun-20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30-Jun-20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30-Jun-20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30-Jun-20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30-Jun-20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30-Jun-20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30-Jun-20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30-Jun-20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30-Jun-20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30-Jun-20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30-Jun-20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30-Jun-20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30-Jun-20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234989" y="1673524"/>
            <a:ext cx="3769895" cy="2420504"/>
          </a:xfrm>
        </p:spPr>
        <p:txBody>
          <a:bodyPr>
            <a:normAutofit/>
          </a:bodyPr>
          <a:lstStyle/>
          <a:p>
            <a:pPr algn="l"/>
            <a:r>
              <a:rPr lang="en-US" sz="4000" dirty="0"/>
              <a:t>Strategic helper for a coffee salesman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234989" y="4157932"/>
            <a:ext cx="3485072" cy="1026544"/>
          </a:xfrm>
        </p:spPr>
        <p:txBody>
          <a:bodyPr>
            <a:normAutofit/>
          </a:bodyPr>
          <a:lstStyle/>
          <a:p>
            <a:pPr algn="l"/>
            <a:r>
              <a:rPr lang="en-US" sz="2300" dirty="0">
                <a:solidFill>
                  <a:srgbClr val="5792BA"/>
                </a:solidFill>
              </a:rPr>
              <a:t>Applied Data Science Capstone</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F2C3C8-6A27-4F54-9548-D7856B293DD6}"/>
              </a:ext>
            </a:extLst>
          </p:cNvPr>
          <p:cNvSpPr>
            <a:spLocks noGrp="1"/>
          </p:cNvSpPr>
          <p:nvPr>
            <p:ph type="title"/>
          </p:nvPr>
        </p:nvSpPr>
        <p:spPr/>
        <p:txBody>
          <a:bodyPr/>
          <a:lstStyle/>
          <a:p>
            <a:r>
              <a:rPr lang="en-US" dirty="0"/>
              <a:t>Results</a:t>
            </a:r>
            <a:endParaRPr lang="en-IN" dirty="0"/>
          </a:p>
        </p:txBody>
      </p:sp>
      <p:sp>
        <p:nvSpPr>
          <p:cNvPr id="5" name="Content Placeholder 4">
            <a:extLst>
              <a:ext uri="{FF2B5EF4-FFF2-40B4-BE49-F238E27FC236}">
                <a16:creationId xmlns:a16="http://schemas.microsoft.com/office/drawing/2014/main" id="{AC98AE8D-D937-4FF4-AD49-94DAE32BD202}"/>
              </a:ext>
            </a:extLst>
          </p:cNvPr>
          <p:cNvSpPr>
            <a:spLocks noGrp="1"/>
          </p:cNvSpPr>
          <p:nvPr>
            <p:ph idx="1"/>
          </p:nvPr>
        </p:nvSpPr>
        <p:spPr/>
        <p:txBody>
          <a:bodyPr/>
          <a:lstStyle/>
          <a:p>
            <a:r>
              <a:rPr lang="en-US" dirty="0"/>
              <a:t>The algorithm suggests the group 4 is the most suitable group to go with</a:t>
            </a:r>
          </a:p>
          <a:p>
            <a:r>
              <a:rPr lang="en-US" dirty="0"/>
              <a:t>Which contains the following neighborhood</a:t>
            </a:r>
            <a:endParaRPr lang="en-IN" dirty="0"/>
          </a:p>
        </p:txBody>
      </p:sp>
      <p:pic>
        <p:nvPicPr>
          <p:cNvPr id="6" name="Picture 5">
            <a:extLst>
              <a:ext uri="{FF2B5EF4-FFF2-40B4-BE49-F238E27FC236}">
                <a16:creationId xmlns:a16="http://schemas.microsoft.com/office/drawing/2014/main" id="{0D812AA5-958A-4984-A522-60BAF4E89C49}"/>
              </a:ext>
            </a:extLst>
          </p:cNvPr>
          <p:cNvPicPr>
            <a:picLocks noChangeAspect="1"/>
          </p:cNvPicPr>
          <p:nvPr/>
        </p:nvPicPr>
        <p:blipFill rotWithShape="1">
          <a:blip r:embed="rId2"/>
          <a:srcRect l="21973" t="40936" r="57763" b="43626"/>
          <a:stretch/>
        </p:blipFill>
        <p:spPr>
          <a:xfrm>
            <a:off x="2767263" y="3395197"/>
            <a:ext cx="6657473" cy="2853203"/>
          </a:xfrm>
          <a:prstGeom prst="rect">
            <a:avLst/>
          </a:prstGeom>
        </p:spPr>
      </p:pic>
    </p:spTree>
    <p:extLst>
      <p:ext uri="{BB962C8B-B14F-4D97-AF65-F5344CB8AC3E}">
        <p14:creationId xmlns:p14="http://schemas.microsoft.com/office/powerpoint/2010/main" val="2546645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515D3-5BBB-4D90-98DC-0E2282DED47E}"/>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DED99EE4-B146-4E9D-A753-1B653FB07FF3}"/>
              </a:ext>
            </a:extLst>
          </p:cNvPr>
          <p:cNvSpPr>
            <a:spLocks noGrp="1"/>
          </p:cNvSpPr>
          <p:nvPr>
            <p:ph idx="1"/>
          </p:nvPr>
        </p:nvSpPr>
        <p:spPr/>
        <p:txBody>
          <a:bodyPr/>
          <a:lstStyle/>
          <a:p>
            <a:pPr marL="36900" indent="0">
              <a:buNone/>
            </a:pPr>
            <a:r>
              <a:rPr lang="en-US" dirty="0"/>
              <a:t>Upon reviewing the above data we can devise two chains of thought</a:t>
            </a:r>
          </a:p>
          <a:p>
            <a:pPr marL="36900" indent="0">
              <a:buNone/>
            </a:pPr>
            <a:r>
              <a:rPr lang="en-US" dirty="0"/>
              <a:t>1. We go in the descending order i.e. the best cluster to be approached first so as to cover more shops</a:t>
            </a:r>
          </a:p>
          <a:p>
            <a:pPr marL="36900" indent="0">
              <a:buNone/>
            </a:pPr>
            <a:r>
              <a:rPr lang="en-US" dirty="0"/>
              <a:t>2. We go in the ascending order i.e. the least favorable cluster first so as to cover more area first</a:t>
            </a:r>
          </a:p>
          <a:p>
            <a:pPr marL="36900" indent="0">
              <a:buNone/>
            </a:pPr>
            <a:r>
              <a:rPr lang="en-US" dirty="0"/>
              <a:t>In the end we can conclude that the notebook provides enough data to help the salesman to devise a proper strategy for his coffee sales more ground and neighborhoods</a:t>
            </a:r>
            <a:endParaRPr lang="en-IN" dirty="0"/>
          </a:p>
        </p:txBody>
      </p:sp>
    </p:spTree>
    <p:extLst>
      <p:ext uri="{BB962C8B-B14F-4D97-AF65-F5344CB8AC3E}">
        <p14:creationId xmlns:p14="http://schemas.microsoft.com/office/powerpoint/2010/main" val="3671957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CF058-2B71-4D22-883E-2C1EDC8F2EDF}"/>
              </a:ext>
            </a:extLst>
          </p:cNvPr>
          <p:cNvSpPr>
            <a:spLocks noGrp="1"/>
          </p:cNvSpPr>
          <p:nvPr>
            <p:ph type="ctrTitle"/>
          </p:nvPr>
        </p:nvSpPr>
        <p:spPr/>
        <p:txBody>
          <a:bodyPr/>
          <a:lstStyle/>
          <a:p>
            <a:r>
              <a:rPr lang="en-US" dirty="0"/>
              <a:t>Thank You</a:t>
            </a:r>
            <a:endParaRPr lang="en-IN" dirty="0"/>
          </a:p>
        </p:txBody>
      </p:sp>
      <p:sp>
        <p:nvSpPr>
          <p:cNvPr id="3" name="Subtitle 2">
            <a:extLst>
              <a:ext uri="{FF2B5EF4-FFF2-40B4-BE49-F238E27FC236}">
                <a16:creationId xmlns:a16="http://schemas.microsoft.com/office/drawing/2014/main" id="{9A5B0A4F-E7C8-4BBD-89BA-3E14F4F696F5}"/>
              </a:ext>
            </a:extLst>
          </p:cNvPr>
          <p:cNvSpPr>
            <a:spLocks noGrp="1"/>
          </p:cNvSpPr>
          <p:nvPr>
            <p:ph type="subTitle" idx="1"/>
          </p:nvPr>
        </p:nvSpPr>
        <p:spPr/>
        <p:txBody>
          <a:bodyPr/>
          <a:lstStyle/>
          <a:p>
            <a:r>
              <a:rPr lang="en-US" dirty="0"/>
              <a:t>Feel free to make any suggestions on how I can improve this project</a:t>
            </a:r>
          </a:p>
          <a:p>
            <a:r>
              <a:rPr lang="en-US" dirty="0"/>
              <a:t>Happy Learning!</a:t>
            </a:r>
            <a:endParaRPr lang="en-IN" dirty="0"/>
          </a:p>
        </p:txBody>
      </p:sp>
    </p:spTree>
    <p:extLst>
      <p:ext uri="{BB962C8B-B14F-4D97-AF65-F5344CB8AC3E}">
        <p14:creationId xmlns:p14="http://schemas.microsoft.com/office/powerpoint/2010/main" val="198651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B2F362-9B80-41FC-9F9D-FA5E826697C3}"/>
              </a:ext>
            </a:extLst>
          </p:cNvPr>
          <p:cNvSpPr>
            <a:spLocks noGrp="1"/>
          </p:cNvSpPr>
          <p:nvPr>
            <p:ph type="title"/>
          </p:nvPr>
        </p:nvSpPr>
        <p:spPr/>
        <p:txBody>
          <a:bodyPr/>
          <a:lstStyle/>
          <a:p>
            <a:r>
              <a:rPr lang="en-US" dirty="0"/>
              <a:t>Problem Description</a:t>
            </a:r>
            <a:endParaRPr lang="en-IN" dirty="0"/>
          </a:p>
        </p:txBody>
      </p:sp>
      <p:sp>
        <p:nvSpPr>
          <p:cNvPr id="6" name="Content Placeholder 5">
            <a:extLst>
              <a:ext uri="{FF2B5EF4-FFF2-40B4-BE49-F238E27FC236}">
                <a16:creationId xmlns:a16="http://schemas.microsoft.com/office/drawing/2014/main" id="{3D2EA2F3-D562-4FA9-9EDA-83BD21BEFF47}"/>
              </a:ext>
            </a:extLst>
          </p:cNvPr>
          <p:cNvSpPr>
            <a:spLocks noGrp="1"/>
          </p:cNvSpPr>
          <p:nvPr>
            <p:ph idx="1"/>
          </p:nvPr>
        </p:nvSpPr>
        <p:spPr/>
        <p:txBody>
          <a:bodyPr>
            <a:normAutofit lnSpcReduction="10000"/>
          </a:bodyPr>
          <a:lstStyle/>
          <a:p>
            <a:pPr marL="36900" indent="0">
              <a:buNone/>
            </a:pPr>
            <a:r>
              <a:rPr lang="en-US" dirty="0"/>
              <a:t>There is a budding Coffee salesman who wants to strategize to improve his sales by exploring the neighborhood and provide coffee to any place which uses it in a definite amount</a:t>
            </a:r>
          </a:p>
          <a:p>
            <a:pPr marL="36900" indent="0">
              <a:buNone/>
            </a:pPr>
            <a:r>
              <a:rPr lang="en-US" dirty="0"/>
              <a:t>If I were to give an example one borough has a lot of neighborhoods and determining where to start will be a tough job therefore we categorize the neighborhoods into cluster depending on the number of distinct venues that use or sell coffee in that particular neighborhood</a:t>
            </a:r>
          </a:p>
          <a:p>
            <a:pPr marL="36900" indent="0">
              <a:buNone/>
            </a:pPr>
            <a:r>
              <a:rPr lang="en-US" dirty="0"/>
              <a:t>The salesman should be able to strategize on where to start his sales depending upon the conclusion drawn from the data</a:t>
            </a:r>
            <a:endParaRPr lang="en-IN" dirty="0"/>
          </a:p>
        </p:txBody>
      </p:sp>
    </p:spTree>
    <p:extLst>
      <p:ext uri="{BB962C8B-B14F-4D97-AF65-F5344CB8AC3E}">
        <p14:creationId xmlns:p14="http://schemas.microsoft.com/office/powerpoint/2010/main" val="326507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1D2FA-C3C1-4D2D-862D-40E9687E84EE}"/>
              </a:ext>
            </a:extLst>
          </p:cNvPr>
          <p:cNvSpPr>
            <a:spLocks noGrp="1"/>
          </p:cNvSpPr>
          <p:nvPr>
            <p:ph type="title"/>
          </p:nvPr>
        </p:nvSpPr>
        <p:spPr>
          <a:xfrm>
            <a:off x="913795" y="625642"/>
            <a:ext cx="10353762" cy="1257300"/>
          </a:xfrm>
        </p:spPr>
        <p:txBody>
          <a:bodyPr>
            <a:normAutofit/>
          </a:bodyPr>
          <a:lstStyle/>
          <a:p>
            <a:r>
              <a:rPr lang="en-US"/>
              <a:t>Data</a:t>
            </a:r>
            <a:endParaRPr lang="en-IN" dirty="0"/>
          </a:p>
        </p:txBody>
      </p:sp>
      <p:sp>
        <p:nvSpPr>
          <p:cNvPr id="3" name="Content Placeholder 2">
            <a:extLst>
              <a:ext uri="{FF2B5EF4-FFF2-40B4-BE49-F238E27FC236}">
                <a16:creationId xmlns:a16="http://schemas.microsoft.com/office/drawing/2014/main" id="{9A62A83E-C7CC-4D74-91F0-4E7E2AC402EB}"/>
              </a:ext>
            </a:extLst>
          </p:cNvPr>
          <p:cNvSpPr>
            <a:spLocks noGrp="1"/>
          </p:cNvSpPr>
          <p:nvPr>
            <p:ph idx="1"/>
          </p:nvPr>
        </p:nvSpPr>
        <p:spPr/>
        <p:txBody>
          <a:bodyPr>
            <a:normAutofit/>
          </a:bodyPr>
          <a:lstStyle/>
          <a:p>
            <a:pPr marL="36900" indent="0">
              <a:buNone/>
            </a:pPr>
            <a:r>
              <a:rPr lang="en-US" dirty="0"/>
              <a:t>1. We will be needing information on the borough and neighborhoods that exist and their geographical coordinates and we take the borough to be "North York" in the later part of the project. We first extract the full list of </a:t>
            </a:r>
            <a:r>
              <a:rPr lang="en-US" dirty="0" err="1"/>
              <a:t>Postalcodes</a:t>
            </a:r>
            <a:r>
              <a:rPr lang="en-US" dirty="0"/>
              <a:t>, Boroughs and Neighborhoods from Wikipedia and their geographical coordinates from Open cage geocoder API</a:t>
            </a:r>
          </a:p>
          <a:p>
            <a:pPr marL="36900" indent="0">
              <a:buNone/>
            </a:pPr>
            <a:r>
              <a:rPr lang="en-US" dirty="0"/>
              <a:t>2. We will also need data about the venues present in different neighborhoods which we will extract using the "Foursquare API" such as the different venue types, venue names, category, etc. present in the neighborhoods</a:t>
            </a:r>
            <a:endParaRPr lang="en-IN" dirty="0"/>
          </a:p>
        </p:txBody>
      </p:sp>
    </p:spTree>
    <p:extLst>
      <p:ext uri="{BB962C8B-B14F-4D97-AF65-F5344CB8AC3E}">
        <p14:creationId xmlns:p14="http://schemas.microsoft.com/office/powerpoint/2010/main" val="1282522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2DFEE-9637-498A-9D5F-8E8221D96206}"/>
              </a:ext>
            </a:extLst>
          </p:cNvPr>
          <p:cNvSpPr>
            <a:spLocks noGrp="1"/>
          </p:cNvSpPr>
          <p:nvPr>
            <p:ph type="title"/>
          </p:nvPr>
        </p:nvSpPr>
        <p:spPr>
          <a:xfrm>
            <a:off x="6480851" y="467226"/>
            <a:ext cx="4786706" cy="1257300"/>
          </a:xfrm>
        </p:spPr>
        <p:txBody>
          <a:bodyPr/>
          <a:lstStyle/>
          <a:p>
            <a:r>
              <a:rPr lang="en-US" dirty="0"/>
              <a:t>Data</a:t>
            </a:r>
            <a:endParaRPr lang="en-IN" dirty="0"/>
          </a:p>
        </p:txBody>
      </p:sp>
      <p:sp>
        <p:nvSpPr>
          <p:cNvPr id="3" name="Content Placeholder 2">
            <a:extLst>
              <a:ext uri="{FF2B5EF4-FFF2-40B4-BE49-F238E27FC236}">
                <a16:creationId xmlns:a16="http://schemas.microsoft.com/office/drawing/2014/main" id="{54A2EBBE-DB17-4765-A5C8-8F0C1EB86562}"/>
              </a:ext>
            </a:extLst>
          </p:cNvPr>
          <p:cNvSpPr>
            <a:spLocks noGrp="1"/>
          </p:cNvSpPr>
          <p:nvPr>
            <p:ph idx="1"/>
          </p:nvPr>
        </p:nvSpPr>
        <p:spPr>
          <a:xfrm>
            <a:off x="6480849" y="2053389"/>
            <a:ext cx="4786707" cy="4337385"/>
          </a:xfrm>
        </p:spPr>
        <p:txBody>
          <a:bodyPr/>
          <a:lstStyle/>
          <a:p>
            <a:pPr marL="36900" indent="0">
              <a:buNone/>
            </a:pPr>
            <a:r>
              <a:rPr lang="en-US" dirty="0"/>
              <a:t>This is the basic data which is required i.e. </a:t>
            </a:r>
          </a:p>
          <a:p>
            <a:pPr marL="36900" indent="0">
              <a:buNone/>
            </a:pPr>
            <a:r>
              <a:rPr lang="en-US" dirty="0"/>
              <a:t>Postal Code</a:t>
            </a:r>
          </a:p>
          <a:p>
            <a:pPr marL="36900" indent="0">
              <a:buNone/>
            </a:pPr>
            <a:r>
              <a:rPr lang="en-US" dirty="0"/>
              <a:t>Borough</a:t>
            </a:r>
          </a:p>
          <a:p>
            <a:pPr marL="36900" indent="0">
              <a:buNone/>
            </a:pPr>
            <a:r>
              <a:rPr lang="en-US" dirty="0"/>
              <a:t>Neighborhood</a:t>
            </a:r>
          </a:p>
          <a:p>
            <a:pPr marL="36900" indent="0">
              <a:buNone/>
            </a:pPr>
            <a:r>
              <a:rPr lang="en-US" dirty="0"/>
              <a:t>Latitude</a:t>
            </a:r>
          </a:p>
          <a:p>
            <a:pPr marL="36900" indent="0">
              <a:buNone/>
            </a:pPr>
            <a:r>
              <a:rPr lang="en-US" dirty="0"/>
              <a:t>Longitude</a:t>
            </a:r>
            <a:endParaRPr lang="en-IN" dirty="0"/>
          </a:p>
        </p:txBody>
      </p:sp>
      <p:pic>
        <p:nvPicPr>
          <p:cNvPr id="4" name="Picture 3">
            <a:extLst>
              <a:ext uri="{FF2B5EF4-FFF2-40B4-BE49-F238E27FC236}">
                <a16:creationId xmlns:a16="http://schemas.microsoft.com/office/drawing/2014/main" id="{CA78636B-0BB3-4967-8C00-8B2E793D733E}"/>
              </a:ext>
            </a:extLst>
          </p:cNvPr>
          <p:cNvPicPr>
            <a:picLocks noChangeAspect="1"/>
          </p:cNvPicPr>
          <p:nvPr/>
        </p:nvPicPr>
        <p:blipFill rotWithShape="1">
          <a:blip r:embed="rId2"/>
          <a:srcRect l="26579" t="29006" r="41974" b="8889"/>
          <a:stretch/>
        </p:blipFill>
        <p:spPr>
          <a:xfrm>
            <a:off x="160421" y="224588"/>
            <a:ext cx="5550730" cy="6166186"/>
          </a:xfrm>
          <a:prstGeom prst="rect">
            <a:avLst/>
          </a:prstGeom>
        </p:spPr>
      </p:pic>
    </p:spTree>
    <p:extLst>
      <p:ext uri="{BB962C8B-B14F-4D97-AF65-F5344CB8AC3E}">
        <p14:creationId xmlns:p14="http://schemas.microsoft.com/office/powerpoint/2010/main" val="3126199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2DFEE-9637-498A-9D5F-8E8221D96206}"/>
              </a:ext>
            </a:extLst>
          </p:cNvPr>
          <p:cNvSpPr>
            <a:spLocks noGrp="1"/>
          </p:cNvSpPr>
          <p:nvPr>
            <p:ph type="title"/>
          </p:nvPr>
        </p:nvSpPr>
        <p:spPr>
          <a:xfrm>
            <a:off x="6961950" y="964531"/>
            <a:ext cx="4786706" cy="1257300"/>
          </a:xfrm>
        </p:spPr>
        <p:txBody>
          <a:bodyPr/>
          <a:lstStyle/>
          <a:p>
            <a:r>
              <a:rPr lang="en-US" dirty="0"/>
              <a:t>Data</a:t>
            </a:r>
            <a:endParaRPr lang="en-IN" dirty="0"/>
          </a:p>
        </p:txBody>
      </p:sp>
      <p:sp>
        <p:nvSpPr>
          <p:cNvPr id="3" name="Content Placeholder 2">
            <a:extLst>
              <a:ext uri="{FF2B5EF4-FFF2-40B4-BE49-F238E27FC236}">
                <a16:creationId xmlns:a16="http://schemas.microsoft.com/office/drawing/2014/main" id="{54A2EBBE-DB17-4765-A5C8-8F0C1EB86562}"/>
              </a:ext>
            </a:extLst>
          </p:cNvPr>
          <p:cNvSpPr>
            <a:spLocks noGrp="1"/>
          </p:cNvSpPr>
          <p:nvPr>
            <p:ph idx="1"/>
          </p:nvPr>
        </p:nvSpPr>
        <p:spPr>
          <a:xfrm>
            <a:off x="6961950" y="3096126"/>
            <a:ext cx="4786707" cy="4337385"/>
          </a:xfrm>
        </p:spPr>
        <p:txBody>
          <a:bodyPr/>
          <a:lstStyle/>
          <a:p>
            <a:pPr marL="36900" indent="0">
              <a:buNone/>
            </a:pPr>
            <a:r>
              <a:rPr lang="en-US" dirty="0"/>
              <a:t>This a map which plots the neighborhoods in North York borough</a:t>
            </a:r>
            <a:endParaRPr lang="en-IN" dirty="0"/>
          </a:p>
        </p:txBody>
      </p:sp>
      <p:pic>
        <p:nvPicPr>
          <p:cNvPr id="5" name="Picture 4">
            <a:extLst>
              <a:ext uri="{FF2B5EF4-FFF2-40B4-BE49-F238E27FC236}">
                <a16:creationId xmlns:a16="http://schemas.microsoft.com/office/drawing/2014/main" id="{328F6954-D971-4762-99C6-7D2C72B7E807}"/>
              </a:ext>
            </a:extLst>
          </p:cNvPr>
          <p:cNvPicPr>
            <a:picLocks noChangeAspect="1"/>
          </p:cNvPicPr>
          <p:nvPr/>
        </p:nvPicPr>
        <p:blipFill rotWithShape="1">
          <a:blip r:embed="rId2"/>
          <a:srcRect l="25921" t="35321" r="21448" b="9006"/>
          <a:stretch/>
        </p:blipFill>
        <p:spPr>
          <a:xfrm>
            <a:off x="96253" y="1331495"/>
            <a:ext cx="6416842" cy="3818021"/>
          </a:xfrm>
          <a:prstGeom prst="rect">
            <a:avLst/>
          </a:prstGeom>
        </p:spPr>
      </p:pic>
    </p:spTree>
    <p:extLst>
      <p:ext uri="{BB962C8B-B14F-4D97-AF65-F5344CB8AC3E}">
        <p14:creationId xmlns:p14="http://schemas.microsoft.com/office/powerpoint/2010/main" val="1571457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2DFEE-9637-498A-9D5F-8E8221D96206}"/>
              </a:ext>
            </a:extLst>
          </p:cNvPr>
          <p:cNvSpPr>
            <a:spLocks noGrp="1"/>
          </p:cNvSpPr>
          <p:nvPr>
            <p:ph type="title"/>
          </p:nvPr>
        </p:nvSpPr>
        <p:spPr>
          <a:xfrm>
            <a:off x="7212061" y="290649"/>
            <a:ext cx="4786706" cy="1257300"/>
          </a:xfrm>
        </p:spPr>
        <p:txBody>
          <a:bodyPr/>
          <a:lstStyle/>
          <a:p>
            <a:r>
              <a:rPr lang="en-US" dirty="0"/>
              <a:t>Data</a:t>
            </a:r>
            <a:endParaRPr lang="en-IN" dirty="0"/>
          </a:p>
        </p:txBody>
      </p:sp>
      <p:sp>
        <p:nvSpPr>
          <p:cNvPr id="3" name="Content Placeholder 2">
            <a:extLst>
              <a:ext uri="{FF2B5EF4-FFF2-40B4-BE49-F238E27FC236}">
                <a16:creationId xmlns:a16="http://schemas.microsoft.com/office/drawing/2014/main" id="{54A2EBBE-DB17-4765-A5C8-8F0C1EB86562}"/>
              </a:ext>
            </a:extLst>
          </p:cNvPr>
          <p:cNvSpPr>
            <a:spLocks noGrp="1"/>
          </p:cNvSpPr>
          <p:nvPr>
            <p:ph idx="1"/>
          </p:nvPr>
        </p:nvSpPr>
        <p:spPr>
          <a:xfrm>
            <a:off x="7228829" y="2534863"/>
            <a:ext cx="4786707" cy="4337385"/>
          </a:xfrm>
        </p:spPr>
        <p:txBody>
          <a:bodyPr/>
          <a:lstStyle/>
          <a:p>
            <a:pPr marL="36900" indent="0">
              <a:buNone/>
            </a:pPr>
            <a:r>
              <a:rPr lang="en-US" dirty="0"/>
              <a:t>This shows the one hot encoded data which is encoded along the venue Category</a:t>
            </a:r>
            <a:endParaRPr lang="en-IN" dirty="0"/>
          </a:p>
        </p:txBody>
      </p:sp>
      <p:pic>
        <p:nvPicPr>
          <p:cNvPr id="4" name="Picture 3">
            <a:extLst>
              <a:ext uri="{FF2B5EF4-FFF2-40B4-BE49-F238E27FC236}">
                <a16:creationId xmlns:a16="http://schemas.microsoft.com/office/drawing/2014/main" id="{A0DAD762-E5E2-460F-BC6E-1FD0033BFB29}"/>
              </a:ext>
            </a:extLst>
          </p:cNvPr>
          <p:cNvPicPr>
            <a:picLocks noChangeAspect="1"/>
          </p:cNvPicPr>
          <p:nvPr/>
        </p:nvPicPr>
        <p:blipFill rotWithShape="1">
          <a:blip r:embed="rId2"/>
          <a:srcRect l="25790" t="27369" r="21052"/>
          <a:stretch/>
        </p:blipFill>
        <p:spPr>
          <a:xfrm>
            <a:off x="176464" y="283743"/>
            <a:ext cx="6785484" cy="6310003"/>
          </a:xfrm>
          <a:prstGeom prst="rect">
            <a:avLst/>
          </a:prstGeom>
        </p:spPr>
      </p:pic>
    </p:spTree>
    <p:extLst>
      <p:ext uri="{BB962C8B-B14F-4D97-AF65-F5344CB8AC3E}">
        <p14:creationId xmlns:p14="http://schemas.microsoft.com/office/powerpoint/2010/main" val="1988822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EB4F3-1759-4FF5-93CE-5F9B109A12AA}"/>
              </a:ext>
            </a:extLst>
          </p:cNvPr>
          <p:cNvSpPr>
            <a:spLocks noGrp="1"/>
          </p:cNvSpPr>
          <p:nvPr>
            <p:ph type="title"/>
          </p:nvPr>
        </p:nvSpPr>
        <p:spPr/>
        <p:txBody>
          <a:bodyPr>
            <a:normAutofit/>
          </a:bodyPr>
          <a:lstStyle/>
          <a:p>
            <a:r>
              <a:rPr lang="en-US" dirty="0"/>
              <a:t>Clustering</a:t>
            </a:r>
            <a:endParaRPr lang="en-IN" dirty="0"/>
          </a:p>
        </p:txBody>
      </p:sp>
      <p:sp>
        <p:nvSpPr>
          <p:cNvPr id="3" name="Content Placeholder 2">
            <a:extLst>
              <a:ext uri="{FF2B5EF4-FFF2-40B4-BE49-F238E27FC236}">
                <a16:creationId xmlns:a16="http://schemas.microsoft.com/office/drawing/2014/main" id="{38540212-398B-4AF4-AC45-6C27E66F172B}"/>
              </a:ext>
            </a:extLst>
          </p:cNvPr>
          <p:cNvSpPr>
            <a:spLocks noGrp="1"/>
          </p:cNvSpPr>
          <p:nvPr>
            <p:ph idx="1"/>
          </p:nvPr>
        </p:nvSpPr>
        <p:spPr>
          <a:xfrm>
            <a:off x="913795" y="2076450"/>
            <a:ext cx="10353762" cy="1565107"/>
          </a:xfrm>
        </p:spPr>
        <p:txBody>
          <a:bodyPr>
            <a:normAutofit fontScale="92500" lnSpcReduction="10000"/>
          </a:bodyPr>
          <a:lstStyle/>
          <a:p>
            <a:r>
              <a:rPr lang="en-US" dirty="0"/>
              <a:t>We then use the encoded data with the list of important columns to train on the K means clustering algorithm</a:t>
            </a:r>
          </a:p>
          <a:p>
            <a:r>
              <a:rPr lang="en-IN" dirty="0"/>
              <a:t>Which Produces 5 Clusters ranked most recommended to least based on the sum of no of venues present in the neighbourhood</a:t>
            </a:r>
          </a:p>
        </p:txBody>
      </p:sp>
      <p:pic>
        <p:nvPicPr>
          <p:cNvPr id="4" name="Picture 3">
            <a:extLst>
              <a:ext uri="{FF2B5EF4-FFF2-40B4-BE49-F238E27FC236}">
                <a16:creationId xmlns:a16="http://schemas.microsoft.com/office/drawing/2014/main" id="{1D933392-9EC4-4B2D-B1B1-8C5A95B090A8}"/>
              </a:ext>
            </a:extLst>
          </p:cNvPr>
          <p:cNvPicPr>
            <a:picLocks noChangeAspect="1"/>
          </p:cNvPicPr>
          <p:nvPr/>
        </p:nvPicPr>
        <p:blipFill rotWithShape="1">
          <a:blip r:embed="rId2"/>
          <a:srcRect l="26711" t="59415" r="21448" b="20863"/>
          <a:stretch/>
        </p:blipFill>
        <p:spPr>
          <a:xfrm>
            <a:off x="1048359" y="3787444"/>
            <a:ext cx="10359386" cy="2216816"/>
          </a:xfrm>
          <a:prstGeom prst="rect">
            <a:avLst/>
          </a:prstGeom>
        </p:spPr>
      </p:pic>
    </p:spTree>
    <p:extLst>
      <p:ext uri="{BB962C8B-B14F-4D97-AF65-F5344CB8AC3E}">
        <p14:creationId xmlns:p14="http://schemas.microsoft.com/office/powerpoint/2010/main" val="2240848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2DFEE-9637-498A-9D5F-8E8221D96206}"/>
              </a:ext>
            </a:extLst>
          </p:cNvPr>
          <p:cNvSpPr>
            <a:spLocks noGrp="1"/>
          </p:cNvSpPr>
          <p:nvPr>
            <p:ph type="title"/>
          </p:nvPr>
        </p:nvSpPr>
        <p:spPr>
          <a:xfrm>
            <a:off x="6480851" y="467226"/>
            <a:ext cx="4786706" cy="1257300"/>
          </a:xfrm>
        </p:spPr>
        <p:txBody>
          <a:bodyPr/>
          <a:lstStyle/>
          <a:p>
            <a:r>
              <a:rPr lang="en-US" dirty="0"/>
              <a:t>Clustering</a:t>
            </a:r>
            <a:endParaRPr lang="en-IN" dirty="0"/>
          </a:p>
        </p:txBody>
      </p:sp>
      <p:sp>
        <p:nvSpPr>
          <p:cNvPr id="3" name="Content Placeholder 2">
            <a:extLst>
              <a:ext uri="{FF2B5EF4-FFF2-40B4-BE49-F238E27FC236}">
                <a16:creationId xmlns:a16="http://schemas.microsoft.com/office/drawing/2014/main" id="{54A2EBBE-DB17-4765-A5C8-8F0C1EB86562}"/>
              </a:ext>
            </a:extLst>
          </p:cNvPr>
          <p:cNvSpPr>
            <a:spLocks noGrp="1"/>
          </p:cNvSpPr>
          <p:nvPr>
            <p:ph idx="1"/>
          </p:nvPr>
        </p:nvSpPr>
        <p:spPr>
          <a:xfrm>
            <a:off x="6480851" y="2418347"/>
            <a:ext cx="4786707" cy="2021306"/>
          </a:xfrm>
        </p:spPr>
        <p:txBody>
          <a:bodyPr/>
          <a:lstStyle/>
          <a:p>
            <a:pPr marL="36900" indent="0">
              <a:buNone/>
            </a:pPr>
            <a:r>
              <a:rPr lang="en-US" dirty="0"/>
              <a:t>This picture shows the clusters assigned to each neighborhood</a:t>
            </a:r>
            <a:endParaRPr lang="en-IN" dirty="0"/>
          </a:p>
        </p:txBody>
      </p:sp>
      <p:pic>
        <p:nvPicPr>
          <p:cNvPr id="5" name="Picture 4">
            <a:extLst>
              <a:ext uri="{FF2B5EF4-FFF2-40B4-BE49-F238E27FC236}">
                <a16:creationId xmlns:a16="http://schemas.microsoft.com/office/drawing/2014/main" id="{854A3C97-05E5-4F41-B4E1-EF7301053333}"/>
              </a:ext>
            </a:extLst>
          </p:cNvPr>
          <p:cNvPicPr>
            <a:picLocks noChangeAspect="1"/>
          </p:cNvPicPr>
          <p:nvPr/>
        </p:nvPicPr>
        <p:blipFill rotWithShape="1">
          <a:blip r:embed="rId2"/>
          <a:srcRect l="26448" t="27602" r="54342" b="19533"/>
          <a:stretch/>
        </p:blipFill>
        <p:spPr>
          <a:xfrm>
            <a:off x="1179461" y="349795"/>
            <a:ext cx="3978444" cy="6158409"/>
          </a:xfrm>
          <a:prstGeom prst="rect">
            <a:avLst/>
          </a:prstGeom>
        </p:spPr>
      </p:pic>
    </p:spTree>
    <p:extLst>
      <p:ext uri="{BB962C8B-B14F-4D97-AF65-F5344CB8AC3E}">
        <p14:creationId xmlns:p14="http://schemas.microsoft.com/office/powerpoint/2010/main" val="4001405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2DFEE-9637-498A-9D5F-8E8221D96206}"/>
              </a:ext>
            </a:extLst>
          </p:cNvPr>
          <p:cNvSpPr>
            <a:spLocks noGrp="1"/>
          </p:cNvSpPr>
          <p:nvPr>
            <p:ph type="title"/>
          </p:nvPr>
        </p:nvSpPr>
        <p:spPr>
          <a:xfrm>
            <a:off x="6961950" y="964531"/>
            <a:ext cx="4786706" cy="1257300"/>
          </a:xfrm>
        </p:spPr>
        <p:txBody>
          <a:bodyPr/>
          <a:lstStyle/>
          <a:p>
            <a:r>
              <a:rPr lang="en-US" dirty="0"/>
              <a:t>Plotting</a:t>
            </a:r>
            <a:endParaRPr lang="en-IN" dirty="0"/>
          </a:p>
        </p:txBody>
      </p:sp>
      <p:sp>
        <p:nvSpPr>
          <p:cNvPr id="3" name="Content Placeholder 2">
            <a:extLst>
              <a:ext uri="{FF2B5EF4-FFF2-40B4-BE49-F238E27FC236}">
                <a16:creationId xmlns:a16="http://schemas.microsoft.com/office/drawing/2014/main" id="{54A2EBBE-DB17-4765-A5C8-8F0C1EB86562}"/>
              </a:ext>
            </a:extLst>
          </p:cNvPr>
          <p:cNvSpPr>
            <a:spLocks noGrp="1"/>
          </p:cNvSpPr>
          <p:nvPr>
            <p:ph idx="1"/>
          </p:nvPr>
        </p:nvSpPr>
        <p:spPr>
          <a:xfrm>
            <a:off x="6961950" y="3096126"/>
            <a:ext cx="4786707" cy="4337385"/>
          </a:xfrm>
        </p:spPr>
        <p:txBody>
          <a:bodyPr/>
          <a:lstStyle/>
          <a:p>
            <a:pPr marL="36900" indent="0">
              <a:buNone/>
            </a:pPr>
            <a:r>
              <a:rPr lang="en-US" dirty="0"/>
              <a:t>This a map which plots the clustered neighborhoods in North York borough</a:t>
            </a:r>
            <a:endParaRPr lang="en-IN" dirty="0"/>
          </a:p>
        </p:txBody>
      </p:sp>
      <p:pic>
        <p:nvPicPr>
          <p:cNvPr id="4" name="Picture 3">
            <a:extLst>
              <a:ext uri="{FF2B5EF4-FFF2-40B4-BE49-F238E27FC236}">
                <a16:creationId xmlns:a16="http://schemas.microsoft.com/office/drawing/2014/main" id="{CFF481B2-3608-4227-9F70-0D79DF41E9C5}"/>
              </a:ext>
            </a:extLst>
          </p:cNvPr>
          <p:cNvPicPr>
            <a:picLocks noChangeAspect="1"/>
          </p:cNvPicPr>
          <p:nvPr/>
        </p:nvPicPr>
        <p:blipFill rotWithShape="1">
          <a:blip r:embed="rId2"/>
          <a:srcRect l="37959" t="35555" r="34599" b="8772"/>
          <a:stretch/>
        </p:blipFill>
        <p:spPr>
          <a:xfrm>
            <a:off x="282274" y="364956"/>
            <a:ext cx="5300379" cy="6048513"/>
          </a:xfrm>
          <a:prstGeom prst="rect">
            <a:avLst/>
          </a:prstGeom>
        </p:spPr>
      </p:pic>
    </p:spTree>
    <p:extLst>
      <p:ext uri="{BB962C8B-B14F-4D97-AF65-F5344CB8AC3E}">
        <p14:creationId xmlns:p14="http://schemas.microsoft.com/office/powerpoint/2010/main" val="5142979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{B287CD8A-870F-4133-BBD2-583878B5101C}tf11665031</Template>
  <TotalTime>0</TotalTime>
  <Words>454</Words>
  <Application>Microsoft Office PowerPoint</Application>
  <PresentationFormat>Widescreen</PresentationFormat>
  <Paragraphs>38</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 Nova</vt:lpstr>
      <vt:lpstr>Arial Nova Light</vt:lpstr>
      <vt:lpstr>Wingdings 2</vt:lpstr>
      <vt:lpstr>SlateVTI</vt:lpstr>
      <vt:lpstr>Strategic helper for a coffee salesman</vt:lpstr>
      <vt:lpstr>Problem Description</vt:lpstr>
      <vt:lpstr>Data</vt:lpstr>
      <vt:lpstr>Data</vt:lpstr>
      <vt:lpstr>Data</vt:lpstr>
      <vt:lpstr>Data</vt:lpstr>
      <vt:lpstr>Clustering</vt:lpstr>
      <vt:lpstr>Clustering</vt:lpstr>
      <vt:lpstr>Plotting</vt:lpstr>
      <vt:lpstr>Results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2020-06-30T11:10:58Z</dcterms:created>
  <dcterms:modified xsi:type="dcterms:W3CDTF">2020-06-30T11:43:57Z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